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8092" autoAdjust="0"/>
    <p:restoredTop sz="94660"/>
  </p:normalViewPr>
  <p:slideViewPr>
    <p:cSldViewPr snapToGrid="0" snapToObjects="1">
      <p:cViewPr>
        <p:scale>
          <a:sx n="121" d="100"/>
          <a:sy n="121" d="100"/>
        </p:scale>
        <p:origin x="-1712"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 para editar título</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F882770E-D757-4B44-81F4-C80D72C9F0B8}" type="datetimeFigureOut">
              <a:rPr lang="es-ES" smtClean="0"/>
              <a:t>8/13/20</a:t>
            </a:fld>
            <a:endParaRPr lang="es-ES_tradnl"/>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s-ES_tradnl"/>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2463BE00-B571-6848-99FA-319FA8913936}" type="slidenum">
              <a:rPr lang="es-ES_tradnl" smtClean="0"/>
              <a:t>‹Nr.›</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objetos">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 para editar título</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dirty="0"/>
          </a:p>
        </p:txBody>
      </p:sp>
      <p:sp>
        <p:nvSpPr>
          <p:cNvPr id="5" name="Date Placeholder 4"/>
          <p:cNvSpPr>
            <a:spLocks noGrp="1"/>
          </p:cNvSpPr>
          <p:nvPr>
            <p:ph type="dt" sz="half" idx="10"/>
          </p:nvPr>
        </p:nvSpPr>
        <p:spPr/>
        <p:txBody>
          <a:bodyPr/>
          <a:lstStyle/>
          <a:p>
            <a:fld id="{F882770E-D757-4B44-81F4-C80D72C9F0B8}" type="datetimeFigureOut">
              <a:rPr lang="es-ES" smtClean="0"/>
              <a:t>8/13/20</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2463BE00-B571-6848-99FA-319FA8913936}" type="slidenum">
              <a:rPr lang="es-ES_tradnl" smtClean="0"/>
              <a:t>‹Nr.›</a:t>
            </a:fld>
            <a:endParaRPr lang="es-ES_tradnl"/>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objetos">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 para editar título</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dirty="0"/>
          </a:p>
        </p:txBody>
      </p:sp>
      <p:sp>
        <p:nvSpPr>
          <p:cNvPr id="5" name="Date Placeholder 4"/>
          <p:cNvSpPr>
            <a:spLocks noGrp="1"/>
          </p:cNvSpPr>
          <p:nvPr>
            <p:ph type="dt" sz="half" idx="10"/>
          </p:nvPr>
        </p:nvSpPr>
        <p:spPr/>
        <p:txBody>
          <a:bodyPr/>
          <a:lstStyle/>
          <a:p>
            <a:fld id="{F882770E-D757-4B44-81F4-C80D72C9F0B8}" type="datetimeFigureOut">
              <a:rPr lang="es-ES" smtClean="0"/>
              <a:t>8/13/20</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2463BE00-B571-6848-99FA-319FA8913936}" type="slidenum">
              <a:rPr lang="es-ES_tradnl" smtClean="0"/>
              <a:t>‹Nr.›</a:t>
            </a:fld>
            <a:endParaRPr lang="es-ES_tradnl"/>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 para editar título</a:t>
            </a:r>
            <a:endParaRPr/>
          </a:p>
        </p:txBody>
      </p:sp>
      <p:sp>
        <p:nvSpPr>
          <p:cNvPr id="3" name="Date Placeholder 2"/>
          <p:cNvSpPr>
            <a:spLocks noGrp="1"/>
          </p:cNvSpPr>
          <p:nvPr>
            <p:ph type="dt" sz="half" idx="10"/>
          </p:nvPr>
        </p:nvSpPr>
        <p:spPr/>
        <p:txBody>
          <a:bodyPr/>
          <a:lstStyle/>
          <a:p>
            <a:fld id="{F882770E-D757-4B44-81F4-C80D72C9F0B8}" type="datetimeFigureOut">
              <a:rPr lang="es-ES" smtClean="0"/>
              <a:t>8/13/20</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2463BE00-B571-6848-99FA-319FA8913936}" type="slidenum">
              <a:rPr lang="es-ES_tradnl" smtClean="0"/>
              <a:t>‹Nr.›</a:t>
            </a:fld>
            <a:endParaRPr lang="es-ES_tradn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F882770E-D757-4B44-81F4-C80D72C9F0B8}" type="datetimeFigureOut">
              <a:rPr lang="es-ES" smtClean="0"/>
              <a:t>8/13/20</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2463BE00-B571-6848-99FA-319FA8913936}" type="slidenum">
              <a:rPr lang="es-ES_tradnl" smtClean="0"/>
              <a:t>‹Nr.›</a:t>
            </a:fld>
            <a:endParaRPr lang="es-ES_tradn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 para editar título</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Date Placeholder 4"/>
          <p:cNvSpPr>
            <a:spLocks noGrp="1"/>
          </p:cNvSpPr>
          <p:nvPr>
            <p:ph type="dt" sz="half" idx="10"/>
          </p:nvPr>
        </p:nvSpPr>
        <p:spPr/>
        <p:txBody>
          <a:bodyPr/>
          <a:lstStyle/>
          <a:p>
            <a:fld id="{F882770E-D757-4B44-81F4-C80D72C9F0B8}" type="datetimeFigureOut">
              <a:rPr lang="es-ES" smtClean="0"/>
              <a:t>8/13/20</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2463BE00-B571-6848-99FA-319FA8913936}" type="slidenum">
              <a:rPr lang="es-ES_tradnl" smtClean="0"/>
              <a:t>‹Nr.›</a:t>
            </a:fld>
            <a:endParaRPr lang="es-ES_tradnl"/>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Imagen con título">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 para editar título</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F882770E-D757-4B44-81F4-C80D72C9F0B8}" type="datetimeFigureOut">
              <a:rPr lang="es-ES" smtClean="0"/>
              <a:t>8/13/20</a:t>
            </a:fld>
            <a:endParaRPr lang="es-ES_tradnl"/>
          </a:p>
        </p:txBody>
      </p:sp>
      <p:sp>
        <p:nvSpPr>
          <p:cNvPr id="6" name="Footer Placeholder 5"/>
          <p:cNvSpPr>
            <a:spLocks noGrp="1"/>
          </p:cNvSpPr>
          <p:nvPr>
            <p:ph type="ftr" sz="quarter" idx="11"/>
          </p:nvPr>
        </p:nvSpPr>
        <p:spPr>
          <a:xfrm>
            <a:off x="174812" y="6356350"/>
            <a:ext cx="3863788" cy="365125"/>
          </a:xfrm>
        </p:spPr>
        <p:txBody>
          <a:bodyPr/>
          <a:lstStyle/>
          <a:p>
            <a:endParaRPr lang="es-ES_tradnl"/>
          </a:p>
        </p:txBody>
      </p:sp>
      <p:sp>
        <p:nvSpPr>
          <p:cNvPr id="7" name="Slide Number Placeholder 6"/>
          <p:cNvSpPr>
            <a:spLocks noGrp="1"/>
          </p:cNvSpPr>
          <p:nvPr>
            <p:ph type="sldNum" sz="quarter" idx="12"/>
          </p:nvPr>
        </p:nvSpPr>
        <p:spPr/>
        <p:txBody>
          <a:bodyPr/>
          <a:lstStyle/>
          <a:p>
            <a:fld id="{2463BE00-B571-6848-99FA-319FA8913936}" type="slidenum">
              <a:rPr lang="es-ES_tradnl" smtClean="0"/>
              <a:t>‹Nr.›</a:t>
            </a:fld>
            <a:endParaRPr lang="es-ES_tradnl"/>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Arrastre la imagen al marcador de posición o haga clic en el icono para agregar</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Imagen encima del título">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 para editar título</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Arrastre la imagen al marcador de posición o haga clic en el icono para agregar</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Date Placeholder 4"/>
          <p:cNvSpPr>
            <a:spLocks noGrp="1"/>
          </p:cNvSpPr>
          <p:nvPr>
            <p:ph type="dt" sz="half" idx="10"/>
          </p:nvPr>
        </p:nvSpPr>
        <p:spPr/>
        <p:txBody>
          <a:bodyPr/>
          <a:lstStyle/>
          <a:p>
            <a:fld id="{F882770E-D757-4B44-81F4-C80D72C9F0B8}" type="datetimeFigureOut">
              <a:rPr lang="es-ES" smtClean="0"/>
              <a:t>8/13/20</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2463BE00-B571-6848-99FA-319FA8913936}" type="slidenum">
              <a:rPr lang="es-ES_tradnl" smtClean="0"/>
              <a:t>‹Nr.›</a:t>
            </a:fld>
            <a:endParaRPr lang="es-ES_tradnl"/>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imágenes con título">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 para editar título</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Arrastre la imagen al marcador de posición o haga clic en el icono para agregar</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Date Placeholder 4"/>
          <p:cNvSpPr>
            <a:spLocks noGrp="1"/>
          </p:cNvSpPr>
          <p:nvPr>
            <p:ph type="dt" sz="half" idx="10"/>
          </p:nvPr>
        </p:nvSpPr>
        <p:spPr/>
        <p:txBody>
          <a:bodyPr/>
          <a:lstStyle/>
          <a:p>
            <a:fld id="{F882770E-D757-4B44-81F4-C80D72C9F0B8}" type="datetimeFigureOut">
              <a:rPr lang="es-ES" smtClean="0"/>
              <a:t>8/13/20</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2463BE00-B571-6848-99FA-319FA8913936}" type="slidenum">
              <a:rPr lang="es-ES_tradnl" smtClean="0"/>
              <a:t>‹Nr.›</a:t>
            </a:fld>
            <a:endParaRPr lang="es-ES_tradnl"/>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Arrastre la imagen al marcador de posición o haga clic en el icono para agregar</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Arrastre la imagen al marcador de posición o haga clic en el icono para agregar</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Arrastre la imagen al marcador de posición o haga clic en el icono para agregar</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 para editar título</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dirty="0"/>
          </a:p>
        </p:txBody>
      </p:sp>
      <p:sp>
        <p:nvSpPr>
          <p:cNvPr id="4" name="Date Placeholder 3"/>
          <p:cNvSpPr>
            <a:spLocks noGrp="1"/>
          </p:cNvSpPr>
          <p:nvPr>
            <p:ph type="dt" sz="half" idx="10"/>
          </p:nvPr>
        </p:nvSpPr>
        <p:spPr/>
        <p:txBody>
          <a:bodyPr/>
          <a:lstStyle/>
          <a:p>
            <a:fld id="{F882770E-D757-4B44-81F4-C80D72C9F0B8}" type="datetimeFigureOut">
              <a:rPr lang="es-ES" smtClean="0"/>
              <a:t>8/13/20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2463BE00-B571-6848-99FA-319FA8913936}" type="slidenum">
              <a:rPr lang="es-ES_tradnl" smtClean="0"/>
              <a:t>‹Nr.›</a:t>
            </a:fld>
            <a:endParaRPr lang="es-ES_tradnl"/>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 para editar título</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dirty="0"/>
          </a:p>
        </p:txBody>
      </p:sp>
      <p:sp>
        <p:nvSpPr>
          <p:cNvPr id="4" name="Date Placeholder 3"/>
          <p:cNvSpPr>
            <a:spLocks noGrp="1"/>
          </p:cNvSpPr>
          <p:nvPr>
            <p:ph type="dt" sz="half" idx="10"/>
          </p:nvPr>
        </p:nvSpPr>
        <p:spPr/>
        <p:txBody>
          <a:bodyPr/>
          <a:lstStyle/>
          <a:p>
            <a:fld id="{F882770E-D757-4B44-81F4-C80D72C9F0B8}" type="datetimeFigureOut">
              <a:rPr lang="es-ES" smtClean="0"/>
              <a:t>8/13/20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2463BE00-B571-6848-99FA-319FA8913936}" type="slidenum">
              <a:rPr lang="es-ES_tradnl" smtClean="0"/>
              <a:t>‹Nr.›</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 para editar título</a:t>
            </a:r>
            <a:endParaRPr/>
          </a:p>
        </p:txBody>
      </p:sp>
      <p:sp>
        <p:nvSpPr>
          <p:cNvPr id="3" name="Content Placeholder 2"/>
          <p:cNvSpPr>
            <a:spLocks noGrp="1"/>
          </p:cNvSpPr>
          <p:nvPr>
            <p:ph idx="1"/>
          </p:nvPr>
        </p:nvSpPr>
        <p:spPr/>
        <p:txBody>
          <a:bodyPr/>
          <a:lstStyle>
            <a:lvl5pPr>
              <a:defRPr/>
            </a:lvl5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dirty="0"/>
          </a:p>
        </p:txBody>
      </p:sp>
      <p:sp>
        <p:nvSpPr>
          <p:cNvPr id="4" name="Date Placeholder 3"/>
          <p:cNvSpPr>
            <a:spLocks noGrp="1"/>
          </p:cNvSpPr>
          <p:nvPr>
            <p:ph type="dt" sz="half" idx="10"/>
          </p:nvPr>
        </p:nvSpPr>
        <p:spPr>
          <a:xfrm>
            <a:off x="7212106" y="6356350"/>
            <a:ext cx="1752600" cy="365125"/>
          </a:xfrm>
        </p:spPr>
        <p:txBody>
          <a:bodyPr/>
          <a:lstStyle/>
          <a:p>
            <a:fld id="{F882770E-D757-4B44-81F4-C80D72C9F0B8}" type="datetimeFigureOut">
              <a:rPr lang="es-ES" smtClean="0"/>
              <a:t>8/13/20</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2463BE00-B571-6848-99FA-319FA8913936}" type="slidenum">
              <a:rPr lang="es-ES_tradnl" smtClean="0"/>
              <a:t>‹Nr.›</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a de título con imagen">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 para editar título</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F882770E-D757-4B44-81F4-C80D72C9F0B8}" type="datetimeFigureOut">
              <a:rPr lang="es-ES" smtClean="0"/>
              <a:t>8/13/20</a:t>
            </a:fld>
            <a:endParaRPr lang="es-ES_tradnl"/>
          </a:p>
        </p:txBody>
      </p:sp>
      <p:sp>
        <p:nvSpPr>
          <p:cNvPr id="5" name="Footer Placeholder 4"/>
          <p:cNvSpPr>
            <a:spLocks noGrp="1"/>
          </p:cNvSpPr>
          <p:nvPr>
            <p:ph type="ftr" sz="quarter" idx="11"/>
          </p:nvPr>
        </p:nvSpPr>
        <p:spPr>
          <a:xfrm>
            <a:off x="3213847" y="6356350"/>
            <a:ext cx="4734112" cy="365125"/>
          </a:xfrm>
        </p:spPr>
        <p:txBody>
          <a:bodyPr/>
          <a:lstStyle/>
          <a:p>
            <a:endParaRPr lang="es-ES_tradnl"/>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2463BE00-B571-6848-99FA-319FA8913936}" type="slidenum">
              <a:rPr lang="es-ES_tradnl" smtClean="0"/>
              <a:t>‹Nr.›</a:t>
            </a:fld>
            <a:endParaRPr lang="es-ES_tradnl"/>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Arrastre la imagen al marcador de posición o haga clic en el icono para agregar</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ítulo, objetos e imagen">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 para editar título</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dirty="0"/>
          </a:p>
        </p:txBody>
      </p:sp>
      <p:sp>
        <p:nvSpPr>
          <p:cNvPr id="4" name="Date Placeholder 3"/>
          <p:cNvSpPr>
            <a:spLocks noGrp="1"/>
          </p:cNvSpPr>
          <p:nvPr>
            <p:ph type="dt" sz="half" idx="10"/>
          </p:nvPr>
        </p:nvSpPr>
        <p:spPr>
          <a:xfrm>
            <a:off x="7212106" y="6356350"/>
            <a:ext cx="1752600" cy="365125"/>
          </a:xfrm>
        </p:spPr>
        <p:txBody>
          <a:bodyPr/>
          <a:lstStyle/>
          <a:p>
            <a:fld id="{F882770E-D757-4B44-81F4-C80D72C9F0B8}" type="datetimeFigureOut">
              <a:rPr lang="es-ES" smtClean="0"/>
              <a:t>8/13/20</a:t>
            </a:fld>
            <a:endParaRPr lang="es-ES_tradnl"/>
          </a:p>
        </p:txBody>
      </p:sp>
      <p:sp>
        <p:nvSpPr>
          <p:cNvPr id="5" name="Footer Placeholder 4"/>
          <p:cNvSpPr>
            <a:spLocks noGrp="1"/>
          </p:cNvSpPr>
          <p:nvPr>
            <p:ph type="ftr" sz="quarter" idx="11"/>
          </p:nvPr>
        </p:nvSpPr>
        <p:spPr>
          <a:xfrm>
            <a:off x="2178423" y="6356350"/>
            <a:ext cx="4926852" cy="365125"/>
          </a:xfrm>
        </p:spPr>
        <p:txBody>
          <a:bodyPr/>
          <a:lstStyle/>
          <a:p>
            <a:endParaRPr lang="es-ES_tradnl"/>
          </a:p>
        </p:txBody>
      </p:sp>
      <p:sp>
        <p:nvSpPr>
          <p:cNvPr id="6" name="Slide Number Placeholder 5"/>
          <p:cNvSpPr>
            <a:spLocks noGrp="1"/>
          </p:cNvSpPr>
          <p:nvPr>
            <p:ph type="sldNum" sz="quarter" idx="12"/>
          </p:nvPr>
        </p:nvSpPr>
        <p:spPr>
          <a:xfrm>
            <a:off x="331694" y="361016"/>
            <a:ext cx="506506" cy="365125"/>
          </a:xfrm>
        </p:spPr>
        <p:txBody>
          <a:bodyPr/>
          <a:lstStyle/>
          <a:p>
            <a:fld id="{2463BE00-B571-6848-99FA-319FA8913936}" type="slidenum">
              <a:rPr lang="es-ES_tradnl" smtClean="0"/>
              <a:t>‹Nr.›</a:t>
            </a:fld>
            <a:endParaRPr lang="es-ES_tradnl"/>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Arrastre la imagen al marcador de posición o haga clic en el icono para agregar</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 para editar título</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Date Placeholder 3"/>
          <p:cNvSpPr>
            <a:spLocks noGrp="1"/>
          </p:cNvSpPr>
          <p:nvPr>
            <p:ph type="dt" sz="half" idx="10"/>
          </p:nvPr>
        </p:nvSpPr>
        <p:spPr>
          <a:xfrm>
            <a:off x="5562600" y="6356350"/>
            <a:ext cx="1622612" cy="365125"/>
          </a:xfrm>
        </p:spPr>
        <p:txBody>
          <a:bodyPr/>
          <a:lstStyle/>
          <a:p>
            <a:fld id="{F882770E-D757-4B44-81F4-C80D72C9F0B8}" type="datetimeFigureOut">
              <a:rPr lang="es-ES" smtClean="0"/>
              <a:t>8/13/20</a:t>
            </a:fld>
            <a:endParaRPr lang="es-ES_tradnl"/>
          </a:p>
        </p:txBody>
      </p:sp>
      <p:sp>
        <p:nvSpPr>
          <p:cNvPr id="5" name="Footer Placeholder 4"/>
          <p:cNvSpPr>
            <a:spLocks noGrp="1"/>
          </p:cNvSpPr>
          <p:nvPr>
            <p:ph type="ftr" sz="quarter" idx="11"/>
          </p:nvPr>
        </p:nvSpPr>
        <p:spPr>
          <a:xfrm>
            <a:off x="174812" y="6356350"/>
            <a:ext cx="5311588" cy="365125"/>
          </a:xfrm>
        </p:spPr>
        <p:txBody>
          <a:bodyPr/>
          <a:lstStyle/>
          <a:p>
            <a:endParaRPr lang="es-ES_tradnl"/>
          </a:p>
        </p:txBody>
      </p:sp>
      <p:sp>
        <p:nvSpPr>
          <p:cNvPr id="6" name="Slide Number Placeholder 5"/>
          <p:cNvSpPr>
            <a:spLocks noGrp="1"/>
          </p:cNvSpPr>
          <p:nvPr>
            <p:ph type="sldNum" sz="quarter" idx="12"/>
          </p:nvPr>
        </p:nvSpPr>
        <p:spPr/>
        <p:txBody>
          <a:bodyPr/>
          <a:lstStyle/>
          <a:p>
            <a:fld id="{2463BE00-B571-6848-99FA-319FA8913936}" type="slidenum">
              <a:rPr lang="es-ES_tradnl" smtClean="0"/>
              <a:t>‹Nr.›</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ción con imagen">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 para editar título</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6" name="Slide Number Placeholder 5"/>
          <p:cNvSpPr>
            <a:spLocks noGrp="1"/>
          </p:cNvSpPr>
          <p:nvPr>
            <p:ph type="sldNum" sz="quarter" idx="12"/>
          </p:nvPr>
        </p:nvSpPr>
        <p:spPr>
          <a:xfrm>
            <a:off x="351212" y="6104965"/>
            <a:ext cx="506506" cy="365125"/>
          </a:xfrm>
        </p:spPr>
        <p:txBody>
          <a:bodyPr/>
          <a:lstStyle/>
          <a:p>
            <a:fld id="{2463BE00-B571-6848-99FA-319FA8913936}" type="slidenum">
              <a:rPr lang="es-ES_tradnl" smtClean="0"/>
              <a:t>‹Nr.›</a:t>
            </a:fld>
            <a:endParaRPr lang="es-ES_tradnl"/>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Arrastre la imagen al marcador de posición o haga clic en el icono para agregar</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 para editar título</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dirty="0"/>
          </a:p>
        </p:txBody>
      </p:sp>
      <p:sp>
        <p:nvSpPr>
          <p:cNvPr id="5" name="Date Placeholder 4"/>
          <p:cNvSpPr>
            <a:spLocks noGrp="1"/>
          </p:cNvSpPr>
          <p:nvPr>
            <p:ph type="dt" sz="half" idx="10"/>
          </p:nvPr>
        </p:nvSpPr>
        <p:spPr/>
        <p:txBody>
          <a:bodyPr/>
          <a:lstStyle/>
          <a:p>
            <a:fld id="{F882770E-D757-4B44-81F4-C80D72C9F0B8}" type="datetimeFigureOut">
              <a:rPr lang="es-ES" smtClean="0"/>
              <a:t>8/13/20</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2463BE00-B571-6848-99FA-319FA8913936}" type="slidenum">
              <a:rPr lang="es-ES_tradnl" smtClean="0"/>
              <a:t>‹Nr.›</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 para editar título</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dirty="0"/>
          </a:p>
        </p:txBody>
      </p:sp>
      <p:sp>
        <p:nvSpPr>
          <p:cNvPr id="7" name="Date Placeholder 6"/>
          <p:cNvSpPr>
            <a:spLocks noGrp="1"/>
          </p:cNvSpPr>
          <p:nvPr>
            <p:ph type="dt" sz="half" idx="10"/>
          </p:nvPr>
        </p:nvSpPr>
        <p:spPr/>
        <p:txBody>
          <a:bodyPr/>
          <a:lstStyle/>
          <a:p>
            <a:fld id="{F882770E-D757-4B44-81F4-C80D72C9F0B8}" type="datetimeFigureOut">
              <a:rPr lang="es-ES" smtClean="0"/>
              <a:t>8/13/20</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2463BE00-B571-6848-99FA-319FA8913936}" type="slidenum">
              <a:rPr lang="es-ES_tradnl" smtClean="0"/>
              <a:t>‹Nr.›</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objetos, superior e inferior">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 para editar título</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dirty="0"/>
          </a:p>
        </p:txBody>
      </p:sp>
      <p:sp>
        <p:nvSpPr>
          <p:cNvPr id="5" name="Date Placeholder 4"/>
          <p:cNvSpPr>
            <a:spLocks noGrp="1"/>
          </p:cNvSpPr>
          <p:nvPr>
            <p:ph type="dt" sz="half" idx="10"/>
          </p:nvPr>
        </p:nvSpPr>
        <p:spPr/>
        <p:txBody>
          <a:bodyPr/>
          <a:lstStyle/>
          <a:p>
            <a:fld id="{F882770E-D757-4B44-81F4-C80D72C9F0B8}" type="datetimeFigureOut">
              <a:rPr lang="es-ES" smtClean="0"/>
              <a:t>8/13/20</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2463BE00-B571-6848-99FA-319FA8913936}" type="slidenum">
              <a:rPr lang="es-ES_tradnl" smtClean="0"/>
              <a:t>‹Nr.›</a:t>
            </a:fld>
            <a:endParaRPr lang="es-ES_tradnl"/>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 para editar título</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F882770E-D757-4B44-81F4-C80D72C9F0B8}" type="datetimeFigureOut">
              <a:rPr lang="es-ES" smtClean="0"/>
              <a:t>8/13/20</a:t>
            </a:fld>
            <a:endParaRPr lang="es-ES_tradnl"/>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s-ES_tradnl"/>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2463BE00-B571-6848-99FA-319FA8913936}" type="slidenum">
              <a:rPr lang="es-ES_tradnl" smtClean="0"/>
              <a:t>‹Nr.›</a:t>
            </a:fld>
            <a:endParaRPr lang="es-ES_tradn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osanes@escuelahotelera.edu"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apascual@escuelahotelera.edu" TargetMode="External"/><Relationship Id="rId3" Type="http://schemas.openxmlformats.org/officeDocument/2006/relationships/hyperlink" Target="mailto:osanes@escuelahotelera.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304070" y="2919157"/>
            <a:ext cx="5458968" cy="1048684"/>
          </a:xfrm>
        </p:spPr>
        <p:txBody>
          <a:bodyPr>
            <a:normAutofit fontScale="90000"/>
          </a:bodyPr>
          <a:lstStyle/>
          <a:p>
            <a:r>
              <a:rPr lang="es-ES_tradnl" sz="5000" dirty="0" smtClean="0">
                <a:solidFill>
                  <a:schemeClr val="bg1"/>
                </a:solidFill>
              </a:rPr>
              <a:t>Training General  de Titulo IX </a:t>
            </a:r>
            <a:endParaRPr lang="es-ES_tradnl" sz="5000" dirty="0">
              <a:solidFill>
                <a:schemeClr val="bg1"/>
              </a:solidFill>
            </a:endParaRPr>
          </a:p>
        </p:txBody>
      </p:sp>
      <p:sp>
        <p:nvSpPr>
          <p:cNvPr id="3" name="Subtítulo 2"/>
          <p:cNvSpPr>
            <a:spLocks noGrp="1"/>
          </p:cNvSpPr>
          <p:nvPr>
            <p:ph type="subTitle" idx="1"/>
          </p:nvPr>
        </p:nvSpPr>
        <p:spPr/>
        <p:txBody>
          <a:bodyPr/>
          <a:lstStyle/>
          <a:p>
            <a:r>
              <a:rPr lang="es-ES_tradnl" dirty="0" smtClean="0"/>
              <a:t>Departamento Legal y Cumplimiento</a:t>
            </a:r>
          </a:p>
          <a:p>
            <a:r>
              <a:rPr lang="es-ES_tradnl" dirty="0" smtClean="0"/>
              <a:t>Agosto 2020</a:t>
            </a:r>
            <a:endParaRPr lang="es-ES_tradnl" dirty="0"/>
          </a:p>
        </p:txBody>
      </p:sp>
    </p:spTree>
    <p:extLst>
      <p:ext uri="{BB962C8B-B14F-4D97-AF65-F5344CB8AC3E}">
        <p14:creationId xmlns:p14="http://schemas.microsoft.com/office/powerpoint/2010/main" val="443960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Inicio del Proceso</a:t>
            </a:r>
            <a:endParaRPr lang="es-ES_tradnl" dirty="0"/>
          </a:p>
        </p:txBody>
      </p:sp>
      <p:sp>
        <p:nvSpPr>
          <p:cNvPr id="3" name="Marcador de contenido 2"/>
          <p:cNvSpPr>
            <a:spLocks noGrp="1"/>
          </p:cNvSpPr>
          <p:nvPr>
            <p:ph idx="1"/>
          </p:nvPr>
        </p:nvSpPr>
        <p:spPr/>
        <p:txBody>
          <a:bodyPr>
            <a:normAutofit fontScale="92500"/>
          </a:bodyPr>
          <a:lstStyle/>
          <a:p>
            <a:pPr marL="0" indent="0">
              <a:buNone/>
            </a:pPr>
            <a:r>
              <a:rPr lang="es-ES_tradnl" dirty="0"/>
              <a:t>Un supuesto caso al acoso sexual / violencia sexual será remitido al Coordinador/a de Título IX: </a:t>
            </a:r>
            <a:endParaRPr lang="en-US" dirty="0"/>
          </a:p>
          <a:p>
            <a:pPr marL="0" indent="0">
              <a:buNone/>
            </a:pPr>
            <a:r>
              <a:rPr lang="es-ES_tradnl" dirty="0"/>
              <a:t>Orlando Sanes</a:t>
            </a:r>
            <a:endParaRPr lang="en-US" dirty="0"/>
          </a:p>
          <a:p>
            <a:pPr marL="0" indent="0">
              <a:buNone/>
            </a:pPr>
            <a:r>
              <a:rPr lang="es-ES_tradnl" dirty="0"/>
              <a:t>229 Calle Guayama,</a:t>
            </a:r>
            <a:endParaRPr lang="en-US" dirty="0"/>
          </a:p>
          <a:p>
            <a:pPr marL="0" indent="0">
              <a:buNone/>
            </a:pPr>
            <a:r>
              <a:rPr lang="es-ES_tradnl" dirty="0"/>
              <a:t>San Juan, 00917</a:t>
            </a:r>
            <a:endParaRPr lang="en-US" dirty="0"/>
          </a:p>
          <a:p>
            <a:pPr marL="0" indent="0">
              <a:buNone/>
            </a:pPr>
            <a:r>
              <a:rPr lang="es-ES_tradnl" u="sng" dirty="0">
                <a:hlinkClick r:id="rId2"/>
              </a:rPr>
              <a:t>osanes@escuelahotelera.edu</a:t>
            </a:r>
            <a:r>
              <a:rPr lang="es-ES_tradnl" dirty="0"/>
              <a:t> </a:t>
            </a:r>
            <a:endParaRPr lang="en-US" dirty="0"/>
          </a:p>
          <a:p>
            <a:pPr marL="0" indent="0">
              <a:buNone/>
            </a:pPr>
            <a:r>
              <a:rPr lang="es-ES_tradnl" dirty="0"/>
              <a:t>Todos los casos estarán sujetos a un proceso justo e imparcial para determinar si ha habido o no un acto hostigamiento/acoso sexual y/o violencia sexual.</a:t>
            </a:r>
            <a:endParaRPr lang="en-US" dirty="0"/>
          </a:p>
          <a:p>
            <a:pPr marL="0" indent="0">
              <a:buNone/>
            </a:pPr>
            <a:endParaRPr lang="en-US" dirty="0"/>
          </a:p>
          <a:p>
            <a:endParaRPr lang="es-ES_tradnl" dirty="0"/>
          </a:p>
        </p:txBody>
      </p:sp>
    </p:spTree>
    <p:extLst>
      <p:ext uri="{BB962C8B-B14F-4D97-AF65-F5344CB8AC3E}">
        <p14:creationId xmlns:p14="http://schemas.microsoft.com/office/powerpoint/2010/main" val="3085761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Investigaci</a:t>
            </a:r>
            <a:r>
              <a:rPr lang="es-ES_tradnl" dirty="0" smtClean="0"/>
              <a:t>ón</a:t>
            </a:r>
            <a:endParaRPr lang="es-ES_tradnl" dirty="0"/>
          </a:p>
        </p:txBody>
      </p:sp>
      <p:sp>
        <p:nvSpPr>
          <p:cNvPr id="3" name="Marcador de contenido 2"/>
          <p:cNvSpPr>
            <a:spLocks noGrp="1"/>
          </p:cNvSpPr>
          <p:nvPr>
            <p:ph idx="1"/>
          </p:nvPr>
        </p:nvSpPr>
        <p:spPr/>
        <p:txBody>
          <a:bodyPr>
            <a:normAutofit/>
          </a:bodyPr>
          <a:lstStyle/>
          <a:p>
            <a:pPr marL="0" indent="0">
              <a:buNone/>
            </a:pPr>
            <a:r>
              <a:rPr lang="es-ES_tradnl" dirty="0" smtClean="0"/>
              <a:t>Las </a:t>
            </a:r>
            <a:r>
              <a:rPr lang="es-ES_tradnl" dirty="0"/>
              <a:t>presuntas violaciones de la política  contra el hostigamiento sexual y violencia sexual  serán investigadas de manera pronta, exhaustiva, imparcial y razonable.</a:t>
            </a:r>
            <a:endParaRPr lang="en-US" dirty="0"/>
          </a:p>
          <a:p>
            <a:pPr marL="0" indent="0">
              <a:buNone/>
            </a:pPr>
            <a:endParaRPr lang="es-ES_tradnl" dirty="0"/>
          </a:p>
        </p:txBody>
      </p:sp>
    </p:spTree>
    <p:extLst>
      <p:ext uri="{BB962C8B-B14F-4D97-AF65-F5344CB8AC3E}">
        <p14:creationId xmlns:p14="http://schemas.microsoft.com/office/powerpoint/2010/main" val="2539985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Notificaci</a:t>
            </a:r>
            <a:r>
              <a:rPr lang="es-ES_tradnl" dirty="0" smtClean="0"/>
              <a:t>ón</a:t>
            </a:r>
            <a:endParaRPr lang="es-ES_tradnl" dirty="0"/>
          </a:p>
        </p:txBody>
      </p:sp>
      <p:sp>
        <p:nvSpPr>
          <p:cNvPr id="3" name="Marcador de contenido 2"/>
          <p:cNvSpPr>
            <a:spLocks noGrp="1"/>
          </p:cNvSpPr>
          <p:nvPr>
            <p:ph idx="1"/>
          </p:nvPr>
        </p:nvSpPr>
        <p:spPr/>
        <p:txBody>
          <a:bodyPr>
            <a:normAutofit/>
          </a:bodyPr>
          <a:lstStyle/>
          <a:p>
            <a:pPr marL="0" indent="0">
              <a:buNone/>
            </a:pPr>
            <a:r>
              <a:rPr lang="es-ES_tradnl" dirty="0"/>
              <a:t> </a:t>
            </a:r>
            <a:endParaRPr lang="en-US" dirty="0"/>
          </a:p>
          <a:p>
            <a:pPr marL="457200" indent="-457200">
              <a:buAutoNum type="arabicPeriod"/>
            </a:pPr>
            <a:r>
              <a:rPr lang="es-ES_tradnl" dirty="0" smtClean="0"/>
              <a:t>Una </a:t>
            </a:r>
            <a:r>
              <a:rPr lang="es-ES_tradnl" dirty="0"/>
              <a:t>persona que está acusada de una violación de la política acoso/hostigamiento  sexual y/o violencia sexual se le notificará del cargo(s) específico(s) por escrito por correo certificado United </a:t>
            </a:r>
            <a:r>
              <a:rPr lang="es-ES_tradnl" dirty="0" err="1"/>
              <a:t>States</a:t>
            </a:r>
            <a:r>
              <a:rPr lang="es-ES_tradnl" dirty="0"/>
              <a:t> Postal </a:t>
            </a:r>
            <a:r>
              <a:rPr lang="es-ES_tradnl" dirty="0" err="1"/>
              <a:t>Service</a:t>
            </a:r>
            <a:r>
              <a:rPr lang="es-ES_tradnl" dirty="0"/>
              <a:t> (USPS) y/o por vía de comunicación alterna que se pueda validar objetivamente.</a:t>
            </a:r>
            <a:endParaRPr lang="en-US" dirty="0"/>
          </a:p>
          <a:p>
            <a:pPr marL="0" indent="0">
              <a:buNone/>
            </a:pPr>
            <a:endParaRPr lang="es-ES_tradnl" dirty="0"/>
          </a:p>
        </p:txBody>
      </p:sp>
    </p:spTree>
    <p:extLst>
      <p:ext uri="{BB962C8B-B14F-4D97-AF65-F5344CB8AC3E}">
        <p14:creationId xmlns:p14="http://schemas.microsoft.com/office/powerpoint/2010/main" val="2999650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i="1" dirty="0"/>
              <a:t>Respuesta del </a:t>
            </a:r>
            <a:r>
              <a:rPr lang="es-ES_tradnl" i="1" dirty="0" smtClean="0"/>
              <a:t>presunto responsable</a:t>
            </a:r>
            <a:r>
              <a:rPr lang="en-US" dirty="0"/>
              <a:t/>
            </a:r>
            <a:br>
              <a:rPr lang="en-US" dirty="0"/>
            </a:br>
            <a:endParaRPr lang="es-ES_tradnl" dirty="0"/>
          </a:p>
        </p:txBody>
      </p:sp>
      <p:sp>
        <p:nvSpPr>
          <p:cNvPr id="3" name="Marcador de contenido 2"/>
          <p:cNvSpPr>
            <a:spLocks noGrp="1"/>
          </p:cNvSpPr>
          <p:nvPr>
            <p:ph idx="1"/>
          </p:nvPr>
        </p:nvSpPr>
        <p:spPr/>
        <p:txBody>
          <a:bodyPr>
            <a:normAutofit fontScale="92500" lnSpcReduction="20000"/>
          </a:bodyPr>
          <a:lstStyle/>
          <a:p>
            <a:pPr marL="0" indent="0">
              <a:buNone/>
            </a:pPr>
            <a:r>
              <a:rPr lang="es-ES_tradnl" dirty="0" smtClean="0"/>
              <a:t>La </a:t>
            </a:r>
            <a:r>
              <a:rPr lang="es-ES_tradnl" dirty="0"/>
              <a:t>respuesta será por escrito y debe ser presentada dentro de los diez (10) días calendario a partir de la fecha de recepción de la carta de cargo. El Coordinador/a del Título IX puede conceder tiempo adicional para responder, si el demandado/a lo solicita por escrito  y se recibe antes de la expiración del plazo de diez días.</a:t>
            </a:r>
            <a:endParaRPr lang="en-US" dirty="0"/>
          </a:p>
          <a:p>
            <a:pPr marL="0" indent="0">
              <a:buNone/>
            </a:pPr>
            <a:r>
              <a:rPr lang="es-ES_tradnl" dirty="0" smtClean="0"/>
              <a:t>Cualquier </a:t>
            </a:r>
            <a:r>
              <a:rPr lang="es-ES_tradnl" dirty="0"/>
              <a:t>evidencia escrita, fotográfica u otra (incluyendo declaraciones de testigos) se debe adjuntar a la </a:t>
            </a:r>
            <a:r>
              <a:rPr lang="es-ES_tradnl" dirty="0" smtClean="0"/>
              <a:t>respuesta.</a:t>
            </a:r>
            <a:endParaRPr lang="en-US" dirty="0"/>
          </a:p>
          <a:p>
            <a:pPr marL="0" indent="0">
              <a:buNone/>
            </a:pPr>
            <a:r>
              <a:rPr lang="es-ES_tradnl" dirty="0" smtClean="0"/>
              <a:t>Se </a:t>
            </a:r>
            <a:r>
              <a:rPr lang="es-ES_tradnl" dirty="0"/>
              <a:t>notificará al demandante de cualquier concesión de un plazo adicional para la presentación de una respuesta y / o la concesión de cualquier solicitud que presente pruebas adicionales.</a:t>
            </a:r>
            <a:endParaRPr lang="en-US" dirty="0"/>
          </a:p>
          <a:p>
            <a:endParaRPr lang="es-ES_tradnl" dirty="0"/>
          </a:p>
        </p:txBody>
      </p:sp>
    </p:spTree>
    <p:extLst>
      <p:ext uri="{BB962C8B-B14F-4D97-AF65-F5344CB8AC3E}">
        <p14:creationId xmlns:p14="http://schemas.microsoft.com/office/powerpoint/2010/main" val="28873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i="1" dirty="0"/>
              <a:t>Comité de Título IX:</a:t>
            </a:r>
            <a:r>
              <a:rPr lang="en-US" dirty="0"/>
              <a:t/>
            </a:r>
            <a:br>
              <a:rPr lang="en-US" dirty="0"/>
            </a:br>
            <a:endParaRPr lang="es-ES_tradnl" dirty="0"/>
          </a:p>
        </p:txBody>
      </p:sp>
      <p:sp>
        <p:nvSpPr>
          <p:cNvPr id="3" name="Marcador de contenido 2"/>
          <p:cNvSpPr>
            <a:spLocks noGrp="1"/>
          </p:cNvSpPr>
          <p:nvPr>
            <p:ph idx="1"/>
          </p:nvPr>
        </p:nvSpPr>
        <p:spPr/>
        <p:txBody>
          <a:bodyPr>
            <a:normAutofit fontScale="85000" lnSpcReduction="10000"/>
          </a:bodyPr>
          <a:lstStyle/>
          <a:p>
            <a:pPr marL="0" indent="0">
              <a:buNone/>
            </a:pPr>
            <a:r>
              <a:rPr lang="es-ES_tradnl" dirty="0" smtClean="0"/>
              <a:t>El </a:t>
            </a:r>
            <a:r>
              <a:rPr lang="es-ES_tradnl" dirty="0"/>
              <a:t>Comité de Título IX será convocado para examinar el paquete y formular conclusiones y recomendaciones al Director/a Académico (una persona designada puede ser nombrado si el Director/a se recusa a sí misma).</a:t>
            </a:r>
            <a:endParaRPr lang="en-US" dirty="0"/>
          </a:p>
          <a:p>
            <a:pPr marL="0" indent="0">
              <a:buNone/>
            </a:pPr>
            <a:r>
              <a:rPr lang="es-ES_tradnl" dirty="0" smtClean="0"/>
              <a:t>La </a:t>
            </a:r>
            <a:r>
              <a:rPr lang="es-ES_tradnl" dirty="0"/>
              <a:t>composición del Comité Título IX será de al menos tres personas imparciales que no tienen ninguna participación previa con las partes o la investigación y consistirán </a:t>
            </a:r>
            <a:endParaRPr lang="es-ES_tradnl" dirty="0" smtClean="0"/>
          </a:p>
          <a:p>
            <a:pPr marL="0" indent="0">
              <a:buNone/>
            </a:pPr>
            <a:r>
              <a:rPr lang="es-ES_tradnl" dirty="0" smtClean="0"/>
              <a:t>El </a:t>
            </a:r>
            <a:r>
              <a:rPr lang="es-ES_tradnl" dirty="0"/>
              <a:t>Comité de Título IX podrá utilizar la estándar de evidencia claro y convincente </a:t>
            </a:r>
            <a:r>
              <a:rPr lang="es-ES_tradnl" dirty="0" smtClean="0"/>
              <a:t>a como </a:t>
            </a:r>
            <a:r>
              <a:rPr lang="es-ES_tradnl" dirty="0"/>
              <a:t>el criterio de evidencia de la prueba </a:t>
            </a:r>
            <a:r>
              <a:rPr lang="es-ES_tradnl" dirty="0" smtClean="0"/>
              <a:t>( clara y convincente) para </a:t>
            </a:r>
            <a:r>
              <a:rPr lang="es-ES_tradnl" dirty="0"/>
              <a:t>sopesar la evidencia y hacer una recomendación al Director/a Académico o su designado sobre si una violación ocurrió y qué sanción, en su caso, se justifica.</a:t>
            </a:r>
            <a:endParaRPr lang="en-US" dirty="0"/>
          </a:p>
          <a:p>
            <a:endParaRPr lang="es-ES_tradnl" dirty="0"/>
          </a:p>
        </p:txBody>
      </p:sp>
    </p:spTree>
    <p:extLst>
      <p:ext uri="{BB962C8B-B14F-4D97-AF65-F5344CB8AC3E}">
        <p14:creationId xmlns:p14="http://schemas.microsoft.com/office/powerpoint/2010/main" val="3002175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i="1" dirty="0"/>
              <a:t>Proceso del Comité:</a:t>
            </a:r>
            <a:r>
              <a:rPr lang="en-US" dirty="0"/>
              <a:t/>
            </a:r>
            <a:br>
              <a:rPr lang="en-US" dirty="0"/>
            </a:br>
            <a:endParaRPr lang="es-ES_tradnl" dirty="0"/>
          </a:p>
        </p:txBody>
      </p:sp>
      <p:sp>
        <p:nvSpPr>
          <p:cNvPr id="3" name="Marcador de contenido 2"/>
          <p:cNvSpPr>
            <a:spLocks noGrp="1"/>
          </p:cNvSpPr>
          <p:nvPr>
            <p:ph idx="1"/>
          </p:nvPr>
        </p:nvSpPr>
        <p:spPr/>
        <p:txBody>
          <a:bodyPr>
            <a:normAutofit fontScale="32500" lnSpcReduction="20000"/>
          </a:bodyPr>
          <a:lstStyle/>
          <a:p>
            <a:pPr marL="0" indent="0" algn="just">
              <a:buNone/>
            </a:pPr>
            <a:r>
              <a:rPr lang="es-ES_tradnl" sz="3700" dirty="0"/>
              <a:t> </a:t>
            </a:r>
            <a:endParaRPr lang="en-US" sz="3700" dirty="0"/>
          </a:p>
          <a:p>
            <a:pPr marL="0" indent="0" algn="just">
              <a:buNone/>
            </a:pPr>
            <a:r>
              <a:rPr lang="es-ES_tradnl" sz="3700" dirty="0"/>
              <a:t>Las partes deberán gozar de la oportunidad de dirigirse al Comité y hacer una declaración en su defensa. Esto se debe hacerse a través de vistas presenciales, </a:t>
            </a:r>
            <a:endParaRPr lang="es-ES_tradnl" sz="3700" dirty="0"/>
          </a:p>
          <a:p>
            <a:pPr marL="0" indent="0" algn="just">
              <a:buNone/>
            </a:pPr>
            <a:r>
              <a:rPr lang="es-ES_tradnl" sz="3700" dirty="0" smtClean="0"/>
              <a:t>Las </a:t>
            </a:r>
            <a:r>
              <a:rPr lang="es-ES_tradnl" sz="3700" dirty="0"/>
              <a:t>partes deben ser representadas por un abogado o cualquier otro tercero durante el proceso. Es más, si una parte no tiene representante la Escuela deberá proveer un tercero ( no necesariamente abogado) sin costo. </a:t>
            </a:r>
            <a:endParaRPr lang="es-ES_tradnl" sz="3700" dirty="0" smtClean="0"/>
          </a:p>
          <a:p>
            <a:pPr marL="0" indent="0" algn="just">
              <a:buNone/>
            </a:pPr>
            <a:r>
              <a:rPr lang="es-ES_tradnl" sz="3700" dirty="0" smtClean="0"/>
              <a:t>La </a:t>
            </a:r>
            <a:r>
              <a:rPr lang="es-ES_tradnl" sz="3700" dirty="0"/>
              <a:t>Institución grabará la vista y la hará disponible a ambas partes. </a:t>
            </a:r>
            <a:endParaRPr lang="es-ES_tradnl" sz="3700" dirty="0" smtClean="0"/>
          </a:p>
          <a:p>
            <a:pPr marL="0" indent="0" algn="just">
              <a:buNone/>
            </a:pPr>
            <a:r>
              <a:rPr lang="es-ES_tradnl" sz="3700" dirty="0" smtClean="0"/>
              <a:t>El </a:t>
            </a:r>
            <a:r>
              <a:rPr lang="es-ES_tradnl" sz="3700" dirty="0"/>
              <a:t>líder de los miembros del Comité será la persona encargada de determinar la </a:t>
            </a:r>
            <a:r>
              <a:rPr lang="es-ES_tradnl" sz="3700" dirty="0" smtClean="0"/>
              <a:t>admisión </a:t>
            </a:r>
            <a:r>
              <a:rPr lang="es-ES_tradnl" sz="3700" dirty="0"/>
              <a:t>de preguntas consideradas relevantes, antes de ser respondidas. </a:t>
            </a:r>
            <a:endParaRPr lang="es-ES_tradnl" sz="3700" dirty="0" smtClean="0"/>
          </a:p>
          <a:p>
            <a:pPr marL="0" indent="0" algn="just">
              <a:buNone/>
            </a:pPr>
            <a:r>
              <a:rPr lang="es-ES_tradnl" sz="3700" dirty="0" smtClean="0"/>
              <a:t>La </a:t>
            </a:r>
            <a:r>
              <a:rPr lang="es-ES_tradnl" sz="3700" dirty="0"/>
              <a:t>evidencia directamente relacionada a las alegaciones, </a:t>
            </a:r>
            <a:r>
              <a:rPr lang="es-ES_tradnl" sz="3700" dirty="0" smtClean="0"/>
              <a:t>incluyendo </a:t>
            </a:r>
            <a:r>
              <a:rPr lang="es-ES_tradnl" sz="3700" dirty="0"/>
              <a:t>las </a:t>
            </a:r>
            <a:r>
              <a:rPr lang="es-ES_tradnl" sz="3700" dirty="0" smtClean="0"/>
              <a:t>exculpatorias </a:t>
            </a:r>
            <a:r>
              <a:rPr lang="es-ES_tradnl" sz="3700" dirty="0"/>
              <a:t>e inculpatorias deben </a:t>
            </a:r>
            <a:r>
              <a:rPr lang="es-ES_tradnl" sz="3700" dirty="0" smtClean="0"/>
              <a:t>proveer </a:t>
            </a:r>
            <a:r>
              <a:rPr lang="es-ES_tradnl" sz="3700" dirty="0"/>
              <a:t>a ambas partes a inspeccionar con igualdad de </a:t>
            </a:r>
            <a:r>
              <a:rPr lang="es-ES_tradnl" sz="3700" dirty="0" smtClean="0"/>
              <a:t>oportunidades</a:t>
            </a:r>
            <a:r>
              <a:rPr lang="es-ES_tradnl" sz="3700" dirty="0"/>
              <a:t> </a:t>
            </a:r>
            <a:endParaRPr lang="en-US" sz="3700" dirty="0"/>
          </a:p>
          <a:p>
            <a:endParaRPr lang="es-ES_tradnl" dirty="0"/>
          </a:p>
        </p:txBody>
      </p:sp>
    </p:spTree>
    <p:extLst>
      <p:ext uri="{BB962C8B-B14F-4D97-AF65-F5344CB8AC3E}">
        <p14:creationId xmlns:p14="http://schemas.microsoft.com/office/powerpoint/2010/main" val="2819099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i="1" dirty="0" smtClean="0"/>
              <a:t>Decisión</a:t>
            </a:r>
            <a:endParaRPr lang="es-ES_tradnl" dirty="0"/>
          </a:p>
        </p:txBody>
      </p:sp>
      <p:sp>
        <p:nvSpPr>
          <p:cNvPr id="3" name="Marcador de contenido 2"/>
          <p:cNvSpPr>
            <a:spLocks noGrp="1"/>
          </p:cNvSpPr>
          <p:nvPr>
            <p:ph idx="1"/>
          </p:nvPr>
        </p:nvSpPr>
        <p:spPr/>
        <p:txBody>
          <a:bodyPr>
            <a:normAutofit fontScale="85000" lnSpcReduction="20000"/>
          </a:bodyPr>
          <a:lstStyle/>
          <a:p>
            <a:pPr marL="0" indent="0">
              <a:buNone/>
            </a:pPr>
            <a:endParaRPr lang="en-US" dirty="0"/>
          </a:p>
          <a:p>
            <a:pPr marL="0" indent="0">
              <a:buNone/>
            </a:pPr>
            <a:r>
              <a:rPr lang="es-ES_tradnl" dirty="0"/>
              <a:t>Después de considerar todas las pruebas, el Comité emitirá conclusiones y la decisión. </a:t>
            </a:r>
            <a:r>
              <a:rPr lang="es-ES_tradnl" dirty="0" smtClean="0"/>
              <a:t>La decisi</a:t>
            </a:r>
            <a:r>
              <a:rPr lang="es-ES_tradnl" dirty="0" smtClean="0"/>
              <a:t>ón será por estándar de prueba clara y convincente.</a:t>
            </a:r>
            <a:endParaRPr lang="es-ES_tradnl" dirty="0" smtClean="0"/>
          </a:p>
          <a:p>
            <a:pPr marL="0" indent="0">
              <a:buNone/>
            </a:pPr>
            <a:r>
              <a:rPr lang="es-ES_tradnl" dirty="0" smtClean="0"/>
              <a:t>La </a:t>
            </a:r>
            <a:r>
              <a:rPr lang="es-ES_tradnl" dirty="0"/>
              <a:t>decisión deberá ser entregada por correo certificado Servicio Postal de los Estados Unidos y / o por medios adicionales que pueden validar la prueba de recibo. La parte demandada recibirá la notificación de los resultados dentro de los treinta (30) días del cierre de la investigación</a:t>
            </a:r>
            <a:r>
              <a:rPr lang="es-ES_tradnl" dirty="0" smtClean="0"/>
              <a:t>.</a:t>
            </a:r>
            <a:endParaRPr lang="en-US" dirty="0"/>
          </a:p>
          <a:p>
            <a:pPr marL="0" indent="0">
              <a:buNone/>
            </a:pPr>
            <a:r>
              <a:rPr lang="es-ES_tradnl" dirty="0"/>
              <a:t>De conformidad con los requisitos establecidos en el HEOA, en los casos de una supuesta violencia sexual/hostigamiento sexual, la parte demandante será informada de la determinación del comité, incluyendo cualquier sanción que se impone.</a:t>
            </a:r>
            <a:endParaRPr lang="en-US" dirty="0"/>
          </a:p>
          <a:p>
            <a:endParaRPr lang="es-ES_tradnl" dirty="0"/>
          </a:p>
        </p:txBody>
      </p:sp>
    </p:spTree>
    <p:extLst>
      <p:ext uri="{BB962C8B-B14F-4D97-AF65-F5344CB8AC3E}">
        <p14:creationId xmlns:p14="http://schemas.microsoft.com/office/powerpoint/2010/main" val="261019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i="1" dirty="0"/>
              <a:t>Sanciones</a:t>
            </a:r>
            <a:endParaRPr lang="es-ES_tradnl" dirty="0"/>
          </a:p>
        </p:txBody>
      </p:sp>
      <p:sp>
        <p:nvSpPr>
          <p:cNvPr id="3" name="Marcador de contenido 2"/>
          <p:cNvSpPr>
            <a:spLocks noGrp="1"/>
          </p:cNvSpPr>
          <p:nvPr>
            <p:ph idx="1"/>
          </p:nvPr>
        </p:nvSpPr>
        <p:spPr/>
        <p:txBody>
          <a:bodyPr>
            <a:normAutofit/>
          </a:bodyPr>
          <a:lstStyle/>
          <a:p>
            <a:pPr marL="0" indent="0">
              <a:buNone/>
            </a:pPr>
            <a:r>
              <a:rPr lang="es-ES_tradnl" dirty="0" smtClean="0"/>
              <a:t>Si </a:t>
            </a:r>
            <a:r>
              <a:rPr lang="es-ES_tradnl" dirty="0"/>
              <a:t>se encuentra una violación, las sanciones disciplinarias se basarán en la gravedad de la </a:t>
            </a:r>
            <a:r>
              <a:rPr lang="es-ES_tradnl" dirty="0" smtClean="0"/>
              <a:t>situación y podr</a:t>
            </a:r>
            <a:r>
              <a:rPr lang="es-ES_tradnl" dirty="0" smtClean="0"/>
              <a:t>á conllevar consecuencias contra empelados y estudiantes</a:t>
            </a:r>
            <a:r>
              <a:rPr lang="es-ES_tradnl" dirty="0" smtClean="0"/>
              <a:t>.</a:t>
            </a:r>
            <a:endParaRPr lang="en-US" dirty="0"/>
          </a:p>
          <a:p>
            <a:pPr marL="0" indent="0">
              <a:buNone/>
            </a:pPr>
            <a:endParaRPr lang="en-US" dirty="0"/>
          </a:p>
          <a:p>
            <a:endParaRPr lang="es-ES_tradnl" dirty="0"/>
          </a:p>
        </p:txBody>
      </p:sp>
    </p:spTree>
    <p:extLst>
      <p:ext uri="{BB962C8B-B14F-4D97-AF65-F5344CB8AC3E}">
        <p14:creationId xmlns:p14="http://schemas.microsoft.com/office/powerpoint/2010/main" val="1660035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Apelaci</a:t>
            </a:r>
            <a:r>
              <a:rPr lang="es-ES_tradnl" dirty="0" smtClean="0"/>
              <a:t>ón</a:t>
            </a:r>
            <a:endParaRPr lang="es-ES_tradnl" dirty="0"/>
          </a:p>
        </p:txBody>
      </p:sp>
      <p:sp>
        <p:nvSpPr>
          <p:cNvPr id="3" name="Marcador de contenido 2"/>
          <p:cNvSpPr>
            <a:spLocks noGrp="1"/>
          </p:cNvSpPr>
          <p:nvPr>
            <p:ph idx="1"/>
          </p:nvPr>
        </p:nvSpPr>
        <p:spPr/>
        <p:txBody>
          <a:bodyPr>
            <a:normAutofit fontScale="70000" lnSpcReduction="20000"/>
          </a:bodyPr>
          <a:lstStyle/>
          <a:p>
            <a:pPr marL="0" indent="0">
              <a:buNone/>
            </a:pPr>
            <a:r>
              <a:rPr lang="es-ES_tradnl" dirty="0" smtClean="0"/>
              <a:t>Un </a:t>
            </a:r>
            <a:r>
              <a:rPr lang="es-ES_tradnl" dirty="0"/>
              <a:t>demandado puede apelar la decisión ante el Comité de Título IX de Revisión de Disciplina (CRD) dentro de los diez días de haber recibido la decisión de la escuela. La parte demandante deberá gozar de la oportunidad de apelar dentro de los diez (10) días de haber recibido la notificación de los resultados y si se presenta una apelación, cada parte recibirán notificación de la apelación de la otra parte</a:t>
            </a:r>
            <a:r>
              <a:rPr lang="es-ES_tradnl" dirty="0" smtClean="0"/>
              <a:t>.</a:t>
            </a:r>
            <a:endParaRPr lang="en-US" dirty="0"/>
          </a:p>
          <a:p>
            <a:pPr marL="0" indent="0">
              <a:buNone/>
            </a:pPr>
            <a:r>
              <a:rPr lang="es-ES_tradnl" dirty="0" smtClean="0"/>
              <a:t>La  </a:t>
            </a:r>
            <a:r>
              <a:rPr lang="es-ES_tradnl" dirty="0"/>
              <a:t>apelación se puede solicitar basado en una de estas tres opciones:</a:t>
            </a:r>
            <a:endParaRPr lang="en-US" dirty="0"/>
          </a:p>
          <a:p>
            <a:r>
              <a:rPr lang="es-ES_tradnl" dirty="0" smtClean="0"/>
              <a:t> Irregularidad </a:t>
            </a:r>
            <a:r>
              <a:rPr lang="es-ES_tradnl" dirty="0"/>
              <a:t>en el proceso que ha ha afectado al proceso.</a:t>
            </a:r>
            <a:endParaRPr lang="en-US" dirty="0"/>
          </a:p>
          <a:p>
            <a:r>
              <a:rPr lang="es-ES_tradnl" dirty="0" smtClean="0"/>
              <a:t>Nueva </a:t>
            </a:r>
            <a:r>
              <a:rPr lang="es-ES_tradnl" dirty="0"/>
              <a:t>evidencia que no estaba disponible al tiempo de la reunión del Comité.</a:t>
            </a:r>
            <a:endParaRPr lang="en-US" dirty="0"/>
          </a:p>
          <a:p>
            <a:r>
              <a:rPr lang="es-ES_tradnl" dirty="0" smtClean="0"/>
              <a:t>El </a:t>
            </a:r>
            <a:r>
              <a:rPr lang="es-ES_tradnl" dirty="0"/>
              <a:t>Coordinador de Título IX, investigador, o cualquier persona </a:t>
            </a:r>
            <a:r>
              <a:rPr lang="es-ES_tradnl" dirty="0" smtClean="0"/>
              <a:t>que </a:t>
            </a:r>
            <a:r>
              <a:rPr lang="es-ES_tradnl" dirty="0"/>
              <a:t>haya </a:t>
            </a:r>
            <a:r>
              <a:rPr lang="es-ES_tradnl" dirty="0" smtClean="0"/>
              <a:t>tomado </a:t>
            </a:r>
            <a:r>
              <a:rPr lang="es-ES_tradnl" dirty="0"/>
              <a:t>una decisión  estaba prejuiciado o un conflicto de interés.</a:t>
            </a:r>
            <a:endParaRPr lang="en-US" dirty="0"/>
          </a:p>
          <a:p>
            <a:pPr marL="0" indent="0">
              <a:buNone/>
            </a:pPr>
            <a:endParaRPr lang="en-US" dirty="0"/>
          </a:p>
          <a:p>
            <a:endParaRPr lang="es-ES_tradnl" dirty="0"/>
          </a:p>
        </p:txBody>
      </p:sp>
    </p:spTree>
    <p:extLst>
      <p:ext uri="{BB962C8B-B14F-4D97-AF65-F5344CB8AC3E}">
        <p14:creationId xmlns:p14="http://schemas.microsoft.com/office/powerpoint/2010/main" val="1381438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Dudas o preguntas</a:t>
            </a:r>
            <a:endParaRPr lang="es-ES_tradnl" dirty="0"/>
          </a:p>
        </p:txBody>
      </p:sp>
      <p:sp>
        <p:nvSpPr>
          <p:cNvPr id="3" name="Marcador de contenido 2"/>
          <p:cNvSpPr>
            <a:spLocks noGrp="1"/>
          </p:cNvSpPr>
          <p:nvPr>
            <p:ph idx="1"/>
          </p:nvPr>
        </p:nvSpPr>
        <p:spPr/>
        <p:txBody>
          <a:bodyPr>
            <a:normAutofit fontScale="92500" lnSpcReduction="10000"/>
          </a:bodyPr>
          <a:lstStyle/>
          <a:p>
            <a:r>
              <a:rPr lang="es-ES_tradnl" dirty="0" smtClean="0"/>
              <a:t>Contacte con el Departamento Legal y Cumplimiento:</a:t>
            </a:r>
          </a:p>
          <a:p>
            <a:pPr marL="0" indent="0">
              <a:buNone/>
            </a:pPr>
            <a:r>
              <a:rPr lang="es-ES_tradnl" dirty="0" smtClean="0"/>
              <a:t>Alba Pascual</a:t>
            </a:r>
          </a:p>
          <a:p>
            <a:pPr marL="0" indent="0" algn="ctr">
              <a:buNone/>
            </a:pPr>
            <a:r>
              <a:rPr lang="es-ES_tradnl" i="1" dirty="0" smtClean="0"/>
              <a:t>Vicepresidenta </a:t>
            </a:r>
            <a:r>
              <a:rPr lang="es-ES_tradnl" i="1" dirty="0" err="1" smtClean="0"/>
              <a:t>Senior</a:t>
            </a:r>
            <a:r>
              <a:rPr lang="es-ES_tradnl" i="1" dirty="0" smtClean="0"/>
              <a:t> Legal, Cumplimiento, negocios y </a:t>
            </a:r>
            <a:r>
              <a:rPr lang="es-ES_tradnl" i="1" dirty="0" smtClean="0"/>
              <a:t>Ética</a:t>
            </a:r>
            <a:endParaRPr lang="es-ES_tradnl" i="1" dirty="0" smtClean="0"/>
          </a:p>
          <a:p>
            <a:r>
              <a:rPr lang="es-ES_tradnl" dirty="0" smtClean="0">
                <a:hlinkClick r:id="rId2"/>
              </a:rPr>
              <a:t>apascual@escuelahotelera.edu</a:t>
            </a:r>
            <a:endParaRPr lang="es-ES_tradnl" dirty="0" smtClean="0"/>
          </a:p>
          <a:p>
            <a:pPr marL="0" indent="0">
              <a:buNone/>
            </a:pPr>
            <a:r>
              <a:rPr lang="es-ES_tradnl" dirty="0" smtClean="0"/>
              <a:t>Orlando Sanes</a:t>
            </a:r>
          </a:p>
          <a:p>
            <a:pPr marL="0" indent="0">
              <a:buNone/>
            </a:pPr>
            <a:r>
              <a:rPr lang="es-ES_tradnl" i="1" dirty="0" smtClean="0"/>
              <a:t>Vicepresidente de Operaciones y Cumplimiento</a:t>
            </a:r>
          </a:p>
          <a:p>
            <a:pPr marL="0" indent="0">
              <a:buNone/>
            </a:pPr>
            <a:r>
              <a:rPr lang="es-ES_tradnl" dirty="0" smtClean="0">
                <a:hlinkClick r:id="rId3"/>
              </a:rPr>
              <a:t>osanes@escuelahotelera.edu</a:t>
            </a:r>
            <a:r>
              <a:rPr lang="es-ES_tradnl" dirty="0" smtClean="0"/>
              <a:t> </a:t>
            </a:r>
          </a:p>
          <a:p>
            <a:endParaRPr lang="es-ES_tradnl" dirty="0"/>
          </a:p>
        </p:txBody>
      </p:sp>
    </p:spTree>
    <p:extLst>
      <p:ext uri="{BB962C8B-B14F-4D97-AF65-F5344CB8AC3E}">
        <p14:creationId xmlns:p14="http://schemas.microsoft.com/office/powerpoint/2010/main" val="3916052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Alcance</a:t>
            </a:r>
            <a:endParaRPr lang="es-ES_tradnl" dirty="0"/>
          </a:p>
        </p:txBody>
      </p:sp>
      <p:sp>
        <p:nvSpPr>
          <p:cNvPr id="3" name="Marcador de contenido 2"/>
          <p:cNvSpPr>
            <a:spLocks noGrp="1"/>
          </p:cNvSpPr>
          <p:nvPr>
            <p:ph idx="1"/>
          </p:nvPr>
        </p:nvSpPr>
        <p:spPr>
          <a:xfrm>
            <a:off x="457199" y="2209800"/>
            <a:ext cx="6508377" cy="1198143"/>
          </a:xfrm>
        </p:spPr>
        <p:txBody>
          <a:bodyPr/>
          <a:lstStyle/>
          <a:p>
            <a:r>
              <a:rPr lang="es-ES_tradnl" dirty="0" smtClean="0"/>
              <a:t>Esta presentación es para que estudiantes y empleados conozcan  las novedades de Titulo IX de Agosto 2020.</a:t>
            </a:r>
          </a:p>
        </p:txBody>
      </p:sp>
    </p:spTree>
    <p:extLst>
      <p:ext uri="{BB962C8B-B14F-4D97-AF65-F5344CB8AC3E}">
        <p14:creationId xmlns:p14="http://schemas.microsoft.com/office/powerpoint/2010/main" val="1212506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Gracias</a:t>
            </a:r>
            <a:endParaRPr lang="es-ES_tradnl" dirty="0"/>
          </a:p>
        </p:txBody>
      </p:sp>
    </p:spTree>
    <p:extLst>
      <p:ext uri="{BB962C8B-B14F-4D97-AF65-F5344CB8AC3E}">
        <p14:creationId xmlns:p14="http://schemas.microsoft.com/office/powerpoint/2010/main" val="4277688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Objetivo</a:t>
            </a:r>
            <a:endParaRPr lang="es-ES_tradnl" dirty="0"/>
          </a:p>
        </p:txBody>
      </p:sp>
      <p:sp>
        <p:nvSpPr>
          <p:cNvPr id="3" name="Marcador de contenido 2"/>
          <p:cNvSpPr>
            <a:spLocks noGrp="1"/>
          </p:cNvSpPr>
          <p:nvPr>
            <p:ph idx="1"/>
          </p:nvPr>
        </p:nvSpPr>
        <p:spPr/>
        <p:txBody>
          <a:bodyPr/>
          <a:lstStyle/>
          <a:p>
            <a:r>
              <a:rPr lang="es-ES_tradnl" dirty="0" smtClean="0"/>
              <a:t>Conocer el nuevo proceso de T</a:t>
            </a:r>
            <a:r>
              <a:rPr lang="es-ES_tradnl" dirty="0" smtClean="0"/>
              <a:t>itulo IX</a:t>
            </a:r>
          </a:p>
        </p:txBody>
      </p:sp>
    </p:spTree>
    <p:extLst>
      <p:ext uri="{BB962C8B-B14F-4D97-AF65-F5344CB8AC3E}">
        <p14:creationId xmlns:p14="http://schemas.microsoft.com/office/powerpoint/2010/main" val="4007511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Quien es el Coordinador de T</a:t>
            </a:r>
            <a:r>
              <a:rPr lang="es-ES_tradnl" dirty="0" smtClean="0"/>
              <a:t>itulo IX?</a:t>
            </a:r>
            <a:endParaRPr lang="es-ES_tradnl" dirty="0"/>
          </a:p>
        </p:txBody>
      </p:sp>
      <p:sp>
        <p:nvSpPr>
          <p:cNvPr id="3" name="Marcador de contenido 2"/>
          <p:cNvSpPr>
            <a:spLocks noGrp="1"/>
          </p:cNvSpPr>
          <p:nvPr>
            <p:ph idx="1"/>
          </p:nvPr>
        </p:nvSpPr>
        <p:spPr/>
        <p:txBody>
          <a:bodyPr>
            <a:normAutofit/>
          </a:bodyPr>
          <a:lstStyle/>
          <a:p>
            <a:pPr marL="0" indent="0" algn="ctr">
              <a:lnSpc>
                <a:spcPct val="70000"/>
              </a:lnSpc>
              <a:buNone/>
            </a:pPr>
            <a:r>
              <a:rPr lang="es-ES_tradnl" sz="1900" dirty="0" smtClean="0"/>
              <a:t>Orlando </a:t>
            </a:r>
            <a:r>
              <a:rPr lang="es-ES_tradnl" sz="1900" dirty="0"/>
              <a:t>Sanes</a:t>
            </a:r>
            <a:endParaRPr lang="en-US" sz="1900" dirty="0"/>
          </a:p>
          <a:p>
            <a:pPr marL="0" indent="0" algn="ctr">
              <a:lnSpc>
                <a:spcPct val="70000"/>
              </a:lnSpc>
              <a:buNone/>
            </a:pPr>
            <a:r>
              <a:rPr lang="es-ES_tradnl" sz="1900" dirty="0" smtClean="0"/>
              <a:t>Vicepresidente de Operaciones y de </a:t>
            </a:r>
            <a:r>
              <a:rPr lang="es-ES_tradnl" sz="1900" dirty="0"/>
              <a:t>Cumplimiento/ Coordinador/a de Título IX</a:t>
            </a:r>
            <a:endParaRPr lang="en-US" sz="1900" dirty="0"/>
          </a:p>
          <a:p>
            <a:pPr marL="0" indent="0" algn="ctr">
              <a:lnSpc>
                <a:spcPct val="70000"/>
              </a:lnSpc>
              <a:buNone/>
            </a:pPr>
            <a:r>
              <a:rPr lang="es-ES_tradnl" sz="1900" dirty="0"/>
              <a:t>229 Guayama</a:t>
            </a:r>
            <a:endParaRPr lang="en-US" sz="1900" dirty="0"/>
          </a:p>
          <a:p>
            <a:pPr marL="0" indent="0" algn="ctr">
              <a:lnSpc>
                <a:spcPct val="70000"/>
              </a:lnSpc>
              <a:buNone/>
            </a:pPr>
            <a:r>
              <a:rPr lang="es-ES_tradnl" sz="1900" dirty="0"/>
              <a:t>San Juan, PR 00917</a:t>
            </a:r>
            <a:endParaRPr lang="en-US" sz="1900" dirty="0"/>
          </a:p>
          <a:p>
            <a:pPr marL="0" indent="0" algn="ctr">
              <a:lnSpc>
                <a:spcPct val="70000"/>
              </a:lnSpc>
              <a:buNone/>
            </a:pPr>
            <a:r>
              <a:rPr lang="es-ES_tradnl" sz="1900" dirty="0"/>
              <a:t>(787)759-7599  Email: </a:t>
            </a:r>
            <a:r>
              <a:rPr lang="es-ES_tradnl" sz="1900" dirty="0" err="1"/>
              <a:t>osanes@escuelahotelera.edu</a:t>
            </a:r>
            <a:r>
              <a:rPr lang="es-ES_tradnl" sz="1900" dirty="0"/>
              <a:t> </a:t>
            </a:r>
            <a:endParaRPr lang="es-ES_tradnl" sz="1900" dirty="0" smtClean="0"/>
          </a:p>
          <a:p>
            <a:pPr marL="0" indent="0" algn="ctr">
              <a:lnSpc>
                <a:spcPct val="70000"/>
              </a:lnSpc>
              <a:buNone/>
            </a:pPr>
            <a:r>
              <a:rPr lang="es-ES_tradnl" sz="1900" dirty="0" smtClean="0"/>
              <a:t>-Reportes an</a:t>
            </a:r>
            <a:r>
              <a:rPr lang="es-ES_tradnl" sz="1900" dirty="0" smtClean="0"/>
              <a:t>ónimos y Reportes confidenciales-</a:t>
            </a:r>
            <a:endParaRPr lang="en-US" sz="1900" dirty="0"/>
          </a:p>
          <a:p>
            <a:pPr marL="0" indent="0">
              <a:lnSpc>
                <a:spcPct val="120000"/>
              </a:lnSpc>
              <a:buNone/>
            </a:pPr>
            <a:r>
              <a:rPr lang="es-ES_tradnl" sz="4800" dirty="0"/>
              <a:t> </a:t>
            </a:r>
            <a:endParaRPr lang="en-US" sz="4800" dirty="0"/>
          </a:p>
          <a:p>
            <a:pPr marL="0" indent="0">
              <a:buNone/>
            </a:pPr>
            <a:endParaRPr lang="es-ES_tradnl" dirty="0"/>
          </a:p>
        </p:txBody>
      </p:sp>
    </p:spTree>
    <p:extLst>
      <p:ext uri="{BB962C8B-B14F-4D97-AF65-F5344CB8AC3E}">
        <p14:creationId xmlns:p14="http://schemas.microsoft.com/office/powerpoint/2010/main" val="3766057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No Represalia</a:t>
            </a:r>
            <a:endParaRPr lang="es-ES_tradnl" dirty="0"/>
          </a:p>
        </p:txBody>
      </p:sp>
      <p:sp>
        <p:nvSpPr>
          <p:cNvPr id="3" name="Marcador de contenido 2"/>
          <p:cNvSpPr>
            <a:spLocks noGrp="1"/>
          </p:cNvSpPr>
          <p:nvPr>
            <p:ph idx="1"/>
          </p:nvPr>
        </p:nvSpPr>
        <p:spPr/>
        <p:txBody>
          <a:bodyPr>
            <a:normAutofit/>
          </a:bodyPr>
          <a:lstStyle/>
          <a:p>
            <a:pPr marL="0" indent="0">
              <a:lnSpc>
                <a:spcPct val="120000"/>
              </a:lnSpc>
              <a:buNone/>
            </a:pPr>
            <a:r>
              <a:rPr lang="es-ES_tradnl" dirty="0"/>
              <a:t> </a:t>
            </a:r>
            <a:endParaRPr lang="en-US" dirty="0"/>
          </a:p>
          <a:p>
            <a:pPr marL="0" indent="0">
              <a:lnSpc>
                <a:spcPct val="120000"/>
              </a:lnSpc>
              <a:buNone/>
            </a:pPr>
            <a:r>
              <a:rPr lang="es-ES_tradnl" i="1" dirty="0"/>
              <a:t> </a:t>
            </a:r>
            <a:endParaRPr lang="en-US" dirty="0"/>
          </a:p>
          <a:p>
            <a:pPr marL="0" indent="0">
              <a:lnSpc>
                <a:spcPct val="120000"/>
              </a:lnSpc>
              <a:buNone/>
            </a:pPr>
            <a:r>
              <a:rPr lang="es-ES_tradnl" dirty="0"/>
              <a:t>Se prohíbe a la Institución y sus empleados de represaliar a cualquier individual que ejerza sus derechos bajo Título IX. </a:t>
            </a:r>
          </a:p>
        </p:txBody>
      </p:sp>
    </p:spTree>
    <p:extLst>
      <p:ext uri="{BB962C8B-B14F-4D97-AF65-F5344CB8AC3E}">
        <p14:creationId xmlns:p14="http://schemas.microsoft.com/office/powerpoint/2010/main" val="3610391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Prohibici</a:t>
            </a:r>
            <a:r>
              <a:rPr lang="es-ES_tradnl" dirty="0" smtClean="0"/>
              <a:t>ón Acoso Sexual y Violencia Sexual</a:t>
            </a:r>
            <a:endParaRPr lang="es-ES_tradnl" dirty="0"/>
          </a:p>
        </p:txBody>
      </p:sp>
      <p:sp>
        <p:nvSpPr>
          <p:cNvPr id="3" name="Marcador de contenido 2"/>
          <p:cNvSpPr>
            <a:spLocks noGrp="1"/>
          </p:cNvSpPr>
          <p:nvPr>
            <p:ph idx="1"/>
          </p:nvPr>
        </p:nvSpPr>
        <p:spPr/>
        <p:txBody>
          <a:bodyPr/>
          <a:lstStyle/>
          <a:p>
            <a:pPr marL="0" indent="0">
              <a:buNone/>
            </a:pPr>
            <a:r>
              <a:rPr lang="es-ES_tradnl" dirty="0"/>
              <a:t>Escuela Hotelera de San Juan prohíbe los delitos de hostigamiento/acoso sexual / violencia sexual, incluyendo pero no limitado a: la violencia doméstica, violencia en el noviazgo, asalto sexual y acecho.</a:t>
            </a:r>
            <a:endParaRPr lang="en-US" dirty="0"/>
          </a:p>
          <a:p>
            <a:endParaRPr lang="es-ES_tradnl" dirty="0"/>
          </a:p>
        </p:txBody>
      </p:sp>
    </p:spTree>
    <p:extLst>
      <p:ext uri="{BB962C8B-B14F-4D97-AF65-F5344CB8AC3E}">
        <p14:creationId xmlns:p14="http://schemas.microsoft.com/office/powerpoint/2010/main" val="3234096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Alcance territorial de T</a:t>
            </a:r>
            <a:r>
              <a:rPr lang="es-ES_tradnl" dirty="0" smtClean="0"/>
              <a:t>itulo IX</a:t>
            </a:r>
            <a:endParaRPr lang="es-ES_tradnl" dirty="0"/>
          </a:p>
        </p:txBody>
      </p:sp>
      <p:sp>
        <p:nvSpPr>
          <p:cNvPr id="3" name="Marcador de contenido 2"/>
          <p:cNvSpPr>
            <a:spLocks noGrp="1"/>
          </p:cNvSpPr>
          <p:nvPr>
            <p:ph idx="1"/>
          </p:nvPr>
        </p:nvSpPr>
        <p:spPr/>
        <p:txBody>
          <a:bodyPr/>
          <a:lstStyle/>
          <a:p>
            <a:r>
              <a:rPr lang="es-ES_tradnl" dirty="0" smtClean="0"/>
              <a:t>Son todos aquellos sucesos que ocurran dentro de la Instituci</a:t>
            </a:r>
            <a:r>
              <a:rPr lang="es-ES_tradnl" dirty="0" smtClean="0"/>
              <a:t>ón o lugares controlados por la Institución. </a:t>
            </a:r>
            <a:endParaRPr lang="es-ES_tradnl" dirty="0"/>
          </a:p>
          <a:p>
            <a:r>
              <a:rPr lang="es-ES_tradnl" dirty="0" smtClean="0"/>
              <a:t>No incluye los lugares de práctica</a:t>
            </a:r>
            <a:endParaRPr lang="es-ES_tradnl" dirty="0"/>
          </a:p>
        </p:txBody>
      </p:sp>
    </p:spTree>
    <p:extLst>
      <p:ext uri="{BB962C8B-B14F-4D97-AF65-F5344CB8AC3E}">
        <p14:creationId xmlns:p14="http://schemas.microsoft.com/office/powerpoint/2010/main" val="1547971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Prevenci</a:t>
            </a:r>
            <a:r>
              <a:rPr lang="es-ES_tradnl" dirty="0" smtClean="0"/>
              <a:t>ón y Respuesta</a:t>
            </a:r>
            <a:endParaRPr lang="es-ES_tradnl" dirty="0"/>
          </a:p>
        </p:txBody>
      </p:sp>
      <p:sp>
        <p:nvSpPr>
          <p:cNvPr id="3" name="Marcador de contenido 2"/>
          <p:cNvSpPr>
            <a:spLocks noGrp="1"/>
          </p:cNvSpPr>
          <p:nvPr>
            <p:ph idx="1"/>
          </p:nvPr>
        </p:nvSpPr>
        <p:spPr/>
        <p:txBody>
          <a:bodyPr/>
          <a:lstStyle/>
          <a:p>
            <a:r>
              <a:rPr lang="es-ES_tradnl" dirty="0" smtClean="0"/>
              <a:t>Si es victima:</a:t>
            </a:r>
          </a:p>
          <a:p>
            <a:pPr lvl="1"/>
            <a:r>
              <a:rPr lang="es-ES_tradnl" dirty="0" smtClean="0"/>
              <a:t>Llegue a un lugar seguro</a:t>
            </a:r>
          </a:p>
          <a:p>
            <a:pPr lvl="1"/>
            <a:r>
              <a:rPr lang="es-ES_tradnl" dirty="0" smtClean="0"/>
              <a:t>Comuníquese con el Oficial encargado en la Instituci</a:t>
            </a:r>
            <a:r>
              <a:rPr lang="es-ES_tradnl" dirty="0" smtClean="0"/>
              <a:t>ón</a:t>
            </a:r>
          </a:p>
          <a:p>
            <a:pPr lvl="1"/>
            <a:r>
              <a:rPr lang="es-ES_tradnl" dirty="0" smtClean="0"/>
              <a:t>Considere sus opciones</a:t>
            </a:r>
            <a:endParaRPr lang="es-ES_tradnl" dirty="0"/>
          </a:p>
        </p:txBody>
      </p:sp>
    </p:spTree>
    <p:extLst>
      <p:ext uri="{BB962C8B-B14F-4D97-AF65-F5344CB8AC3E}">
        <p14:creationId xmlns:p14="http://schemas.microsoft.com/office/powerpoint/2010/main" val="3767902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z="3000" i="1" dirty="0" smtClean="0"/>
              <a:t>Mediaci</a:t>
            </a:r>
            <a:r>
              <a:rPr lang="es-ES_tradnl" sz="3000" i="1" dirty="0" smtClean="0"/>
              <a:t>ón y Medidas Preventivas</a:t>
            </a:r>
            <a:r>
              <a:rPr lang="en-US" dirty="0"/>
              <a:t/>
            </a:r>
            <a:br>
              <a:rPr lang="en-US" dirty="0"/>
            </a:br>
            <a:endParaRPr lang="es-ES_tradnl" dirty="0"/>
          </a:p>
        </p:txBody>
      </p:sp>
      <p:sp>
        <p:nvSpPr>
          <p:cNvPr id="3" name="Marcador de contenido 2"/>
          <p:cNvSpPr>
            <a:spLocks noGrp="1"/>
          </p:cNvSpPr>
          <p:nvPr>
            <p:ph idx="1"/>
          </p:nvPr>
        </p:nvSpPr>
        <p:spPr/>
        <p:txBody>
          <a:bodyPr>
            <a:normAutofit lnSpcReduction="10000"/>
          </a:bodyPr>
          <a:lstStyle/>
          <a:p>
            <a:r>
              <a:rPr lang="es-ES_tradnl" dirty="0" smtClean="0"/>
              <a:t>Las </a:t>
            </a:r>
            <a:r>
              <a:rPr lang="es-ES_tradnl" dirty="0"/>
              <a:t>partes podrán acordar resolver el proceso a través de medicación si es entre estudiantes. En ningún caso se podrá pactar mediación en un caso en que las partes sean estudiante-empleado. </a:t>
            </a:r>
            <a:endParaRPr lang="es-ES_tradnl" dirty="0" smtClean="0"/>
          </a:p>
          <a:p>
            <a:r>
              <a:rPr lang="es-ES_tradnl" dirty="0" smtClean="0"/>
              <a:t>El </a:t>
            </a:r>
            <a:r>
              <a:rPr lang="es-ES_tradnl" dirty="0"/>
              <a:t>Coordinador de Título IX puede tomar medidas preventivas después de la petición de iniciar una investigación, pero en ningún caso, se podrán imponer  medidas para limitar discutir el caso y limitar la </a:t>
            </a:r>
            <a:r>
              <a:rPr lang="es-ES_tradnl" dirty="0" smtClean="0"/>
              <a:t>habilidad </a:t>
            </a:r>
            <a:r>
              <a:rPr lang="es-ES_tradnl" dirty="0"/>
              <a:t>de cada parte de discutir las </a:t>
            </a:r>
            <a:r>
              <a:rPr lang="es-ES_tradnl" dirty="0" smtClean="0"/>
              <a:t>alegaciones </a:t>
            </a:r>
            <a:r>
              <a:rPr lang="es-ES_tradnl" dirty="0"/>
              <a:t>y </a:t>
            </a:r>
            <a:r>
              <a:rPr lang="es-ES_tradnl" dirty="0" smtClean="0"/>
              <a:t>recopilar </a:t>
            </a:r>
            <a:r>
              <a:rPr lang="es-ES_tradnl" dirty="0"/>
              <a:t>evidencia relevante. Todos los records de Título IX se guardarán por siete (7) años.</a:t>
            </a:r>
            <a:endParaRPr lang="en-US" dirty="0"/>
          </a:p>
          <a:p>
            <a:endParaRPr lang="en-US" dirty="0"/>
          </a:p>
          <a:p>
            <a:endParaRPr lang="es-ES_tradnl" dirty="0"/>
          </a:p>
        </p:txBody>
      </p:sp>
    </p:spTree>
    <p:extLst>
      <p:ext uri="{BB962C8B-B14F-4D97-AF65-F5344CB8AC3E}">
        <p14:creationId xmlns:p14="http://schemas.microsoft.com/office/powerpoint/2010/main" val="1637035658"/>
      </p:ext>
    </p:extLst>
  </p:cSld>
  <p:clrMapOvr>
    <a:masterClrMapping/>
  </p:clrMapOvr>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74</TotalTime>
  <Words>956</Words>
  <Application>Microsoft Macintosh PowerPoint</Application>
  <PresentationFormat>Presentación en pantalla (4:3)</PresentationFormat>
  <Paragraphs>81</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Plaza</vt:lpstr>
      <vt:lpstr>Training General  de Titulo IX </vt:lpstr>
      <vt:lpstr>Alcance</vt:lpstr>
      <vt:lpstr>Objetivo</vt:lpstr>
      <vt:lpstr>Quien es el Coordinador de Titulo IX?</vt:lpstr>
      <vt:lpstr>No Represalia</vt:lpstr>
      <vt:lpstr>Prohibición Acoso Sexual y Violencia Sexual</vt:lpstr>
      <vt:lpstr>Alcance territorial de Titulo IX</vt:lpstr>
      <vt:lpstr>Prevención y Respuesta</vt:lpstr>
      <vt:lpstr>Mediación y Medidas Preventivas </vt:lpstr>
      <vt:lpstr>Inicio del Proceso</vt:lpstr>
      <vt:lpstr>Investigación</vt:lpstr>
      <vt:lpstr>Notificación</vt:lpstr>
      <vt:lpstr>Respuesta del presunto responsable </vt:lpstr>
      <vt:lpstr>Comité de Título IX: </vt:lpstr>
      <vt:lpstr>Proceso del Comité: </vt:lpstr>
      <vt:lpstr>Decisión</vt:lpstr>
      <vt:lpstr>Sanciones</vt:lpstr>
      <vt:lpstr>Apelación</vt:lpstr>
      <vt:lpstr>Dudas o preguntas</vt:lpstr>
      <vt:lpstr>Gracias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Actualización Titulo IX </dc:title>
  <dc:creator>Alba Pascual</dc:creator>
  <cp:lastModifiedBy>Alba Pascual</cp:lastModifiedBy>
  <cp:revision>19</cp:revision>
  <dcterms:created xsi:type="dcterms:W3CDTF">2020-08-13T17:45:17Z</dcterms:created>
  <dcterms:modified xsi:type="dcterms:W3CDTF">2020-08-13T19:13:42Z</dcterms:modified>
</cp:coreProperties>
</file>